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D42D9B-CFFC-4E03-8243-3F26459B0AED}">
  <a:tblStyle styleId="{1DD42D9B-CFFC-4E03-8243-3F26459B0A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7d83625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7d83625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8ad7752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8ad7752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8ad77528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8ad77528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8ad7752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8ad7752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8ad77528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8ad77528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8ad77528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8ad77528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7d83626d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7d83626d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acf8482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acf8482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acf8482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acf8482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c8c8a7f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c8c8a7f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7d836259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7d836259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b446947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b446947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b446947d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b446947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b446947d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b446947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b446947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b446947d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b446947d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b446947d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c8c8a7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c8c8a7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acf8482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acf8482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c8c8a7ff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c8c8a7f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92800d1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92800d1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732e35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732e35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732e357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732e357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1d75b7c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1d75b7c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8ad77528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8ad77528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7e2c329d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7e2c329d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7d83625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7d83625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tackoverflow.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Masoudvahid/complex_networks_project" TargetMode="External"/><Relationship Id="rId4" Type="http://schemas.openxmlformats.org/officeDocument/2006/relationships/hyperlink" Target="https://snap.stanford.edu/data/sx-stackoverflow.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1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t>Stack Overflow temporal network</a:t>
            </a:r>
            <a:endParaRPr sz="42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This </a:t>
            </a:r>
            <a:r>
              <a:rPr lang="en"/>
              <a:t>database</a:t>
            </a:r>
            <a:r>
              <a:rPr lang="en"/>
              <a:t> is about </a:t>
            </a:r>
            <a:r>
              <a:rPr lang="en"/>
              <a:t>the questions that have been answered in </a:t>
            </a:r>
            <a:r>
              <a:rPr lang="en" u="sng">
                <a:solidFill>
                  <a:schemeClr val="hlink"/>
                </a:solidFill>
                <a:hlinkClick r:id="rId3"/>
              </a:rPr>
              <a:t>stackoverflow.com</a:t>
            </a:r>
            <a:r>
              <a:rPr lang="en"/>
              <a:t> within a time interval</a:t>
            </a:r>
            <a:endParaRPr/>
          </a:p>
        </p:txBody>
      </p:sp>
      <p:sp>
        <p:nvSpPr>
          <p:cNvPr id="56" name="Google Shape;56;p13"/>
          <p:cNvSpPr txBox="1"/>
          <p:nvPr>
            <p:ph idx="1" type="subTitle"/>
          </p:nvPr>
        </p:nvSpPr>
        <p:spPr>
          <a:xfrm>
            <a:off x="311700" y="3845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This graph contains 286 nodes and 757 edges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Interesting</a:t>
            </a:r>
            <a:r>
              <a:rPr lang="en"/>
              <a:t> fact</a:t>
            </a:r>
            <a:endParaRPr/>
          </a:p>
        </p:txBody>
      </p:sp>
      <p:sp>
        <p:nvSpPr>
          <p:cNvPr id="118" name="Google Shape;118;p22"/>
          <p:cNvSpPr txBox="1"/>
          <p:nvPr>
            <p:ph idx="1" type="body"/>
          </p:nvPr>
        </p:nvSpPr>
        <p:spPr>
          <a:xfrm>
            <a:off x="311700" y="1161850"/>
            <a:ext cx="385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 </a:t>
            </a:r>
            <a:r>
              <a:rPr lang="en"/>
              <a:t>Top five users in the community answer to 32.7% of the users in the community, it also means that they’re answering to 32.7% of the questions asked in the community which is also a large number</a:t>
            </a:r>
            <a:endParaRPr/>
          </a:p>
        </p:txBody>
      </p:sp>
      <p:pic>
        <p:nvPicPr>
          <p:cNvPr id="119" name="Google Shape;119;p22"/>
          <p:cNvPicPr preferRelativeResize="0"/>
          <p:nvPr/>
        </p:nvPicPr>
        <p:blipFill>
          <a:blip r:embed="rId3">
            <a:alphaModFix/>
          </a:blip>
          <a:stretch>
            <a:fillRect/>
          </a:stretch>
        </p:blipFill>
        <p:spPr>
          <a:xfrm>
            <a:off x="4061650" y="145213"/>
            <a:ext cx="4981875" cy="4853076"/>
          </a:xfrm>
          <a:prstGeom prst="rect">
            <a:avLst/>
          </a:prstGeom>
          <a:noFill/>
          <a:ln>
            <a:noFill/>
          </a:ln>
        </p:spPr>
      </p:pic>
      <p:pic>
        <p:nvPicPr>
          <p:cNvPr id="120" name="Google Shape;120;p22"/>
          <p:cNvPicPr preferRelativeResize="0"/>
          <p:nvPr/>
        </p:nvPicPr>
        <p:blipFill>
          <a:blip r:embed="rId4">
            <a:alphaModFix/>
          </a:blip>
          <a:stretch>
            <a:fillRect/>
          </a:stretch>
        </p:blipFill>
        <p:spPr>
          <a:xfrm>
            <a:off x="4061650" y="145225"/>
            <a:ext cx="4981875" cy="4853092"/>
          </a:xfrm>
          <a:prstGeom prst="rect">
            <a:avLst/>
          </a:prstGeom>
          <a:noFill/>
          <a:ln>
            <a:noFill/>
          </a:ln>
        </p:spPr>
      </p:pic>
      <p:sp>
        <p:nvSpPr>
          <p:cNvPr id="121" name="Google Shape;121;p22"/>
          <p:cNvSpPr txBox="1"/>
          <p:nvPr/>
        </p:nvSpPr>
        <p:spPr>
          <a:xfrm>
            <a:off x="7729125" y="4328175"/>
            <a:ext cx="123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Top 5</a:t>
            </a:r>
            <a:endParaRPr>
              <a:solidFill>
                <a:srgbClr val="FF0000"/>
              </a:solidFill>
            </a:endParaRPr>
          </a:p>
          <a:p>
            <a:pPr indent="0" lvl="0" marL="0" rtl="0" algn="l">
              <a:spcBef>
                <a:spcPts val="0"/>
              </a:spcBef>
              <a:spcAft>
                <a:spcPts val="0"/>
              </a:spcAft>
              <a:buNone/>
            </a:pPr>
            <a:r>
              <a:rPr lang="en">
                <a:solidFill>
                  <a:srgbClr val="BF9000"/>
                </a:solidFill>
              </a:rPr>
              <a:t>Other users</a:t>
            </a:r>
            <a:endParaRPr>
              <a:solidFill>
                <a:srgbClr val="BF9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Closeness centrality</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General definition: A measure of the average shortest distance from each vertex to each other vertex.</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Specially in this </a:t>
            </a:r>
            <a:r>
              <a:rPr lang="en"/>
              <a:t>case,</a:t>
            </a:r>
            <a:r>
              <a:rPr lang="en"/>
              <a:t> closeness centrality shows the broadness of a user.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 closeness </a:t>
            </a:r>
            <a:r>
              <a:rPr lang="en"/>
              <a:t>centralit</a:t>
            </a:r>
            <a:r>
              <a:rPr lang="en"/>
              <a:t>ies</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134" name="Google Shape;134;p24"/>
          <p:cNvGraphicFramePr/>
          <p:nvPr/>
        </p:nvGraphicFramePr>
        <p:xfrm>
          <a:off x="3435075" y="1224785"/>
          <a:ext cx="3000000" cy="3000000"/>
        </p:xfrm>
        <a:graphic>
          <a:graphicData uri="http://schemas.openxmlformats.org/drawingml/2006/table">
            <a:tbl>
              <a:tblPr>
                <a:noFill/>
                <a:tableStyleId>{1DD42D9B-CFFC-4E03-8243-3F26459B0AED}</a:tableStyleId>
              </a:tblPr>
              <a:tblGrid>
                <a:gridCol w="1190900"/>
                <a:gridCol w="1190900"/>
              </a:tblGrid>
              <a:tr h="374700">
                <a:tc>
                  <a:txBody>
                    <a:bodyPr/>
                    <a:lstStyle/>
                    <a:p>
                      <a:pPr indent="0" lvl="0" marL="0" rtl="0" algn="ctr">
                        <a:lnSpc>
                          <a:spcPct val="100000"/>
                        </a:lnSpc>
                        <a:spcBef>
                          <a:spcPts val="0"/>
                        </a:spcBef>
                        <a:spcAft>
                          <a:spcPts val="0"/>
                        </a:spcAft>
                        <a:buNone/>
                      </a:pPr>
                      <a:r>
                        <a:rPr lang="en" sz="1000"/>
                        <a:t>User ID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Closeness centrality</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1</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0.4760414783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65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0.4672110293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290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0.4664244787</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83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0.4512314989</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0.4425816939</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66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0.4356228622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382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0.4322248679</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11</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0.4172532234</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00000"/>
                        </a:lnSpc>
                        <a:spcBef>
                          <a:spcPts val="0"/>
                        </a:spcBef>
                        <a:spcAft>
                          <a:spcPts val="0"/>
                        </a:spcAft>
                        <a:buNone/>
                      </a:pPr>
                      <a:r>
                        <a:rPr lang="en" sz="1000"/>
                        <a:t>317</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0.4147547011</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0250">
                <a:tc>
                  <a:txBody>
                    <a:bodyPr/>
                    <a:lstStyle/>
                    <a:p>
                      <a:pPr indent="0" lvl="0" marL="0" rtl="0" algn="ctr">
                        <a:lnSpc>
                          <a:spcPct val="100000"/>
                        </a:lnSpc>
                        <a:spcBef>
                          <a:spcPts val="0"/>
                        </a:spcBef>
                        <a:spcAft>
                          <a:spcPts val="0"/>
                        </a:spcAft>
                        <a:buNone/>
                      </a:pPr>
                      <a:r>
                        <a:rPr lang="en" sz="1000"/>
                        <a:t>416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0.4147547011</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Jack</a:t>
            </a:r>
            <a:endParaRPr/>
          </a:p>
        </p:txBody>
      </p:sp>
      <p:sp>
        <p:nvSpPr>
          <p:cNvPr id="140" name="Google Shape;140;p25"/>
          <p:cNvSpPr txBox="1"/>
          <p:nvPr>
            <p:ph idx="1" type="body"/>
          </p:nvPr>
        </p:nvSpPr>
        <p:spPr>
          <a:xfrm>
            <a:off x="311700" y="1152475"/>
            <a:ext cx="35523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By finding the maximum value of closeness centrality we can find the person who has the broadest knowledge in the community, let’s call this user Jack</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As it shows, Jack with closeness centrality ≈ 0.4760 has the broadest knowledge in the community in other words, if you ask him</a:t>
            </a:r>
            <a:r>
              <a:rPr lang="en"/>
              <a:t> skin-deep questions</a:t>
            </a:r>
            <a:r>
              <a:rPr lang="en"/>
              <a:t> in almost any field he has most probably an </a:t>
            </a:r>
            <a:r>
              <a:rPr lang="en"/>
              <a:t>answer</a:t>
            </a:r>
            <a:r>
              <a:rPr lang="en"/>
              <a:t> for it</a:t>
            </a:r>
            <a:endParaRPr/>
          </a:p>
        </p:txBody>
      </p:sp>
      <p:pic>
        <p:nvPicPr>
          <p:cNvPr id="141" name="Google Shape;141;p25"/>
          <p:cNvPicPr preferRelativeResize="0"/>
          <p:nvPr/>
        </p:nvPicPr>
        <p:blipFill>
          <a:blip r:embed="rId3">
            <a:alphaModFix/>
          </a:blip>
          <a:stretch>
            <a:fillRect/>
          </a:stretch>
        </p:blipFill>
        <p:spPr>
          <a:xfrm>
            <a:off x="3864001" y="37550"/>
            <a:ext cx="5279998" cy="5143499"/>
          </a:xfrm>
          <a:prstGeom prst="rect">
            <a:avLst/>
          </a:prstGeom>
          <a:noFill/>
          <a:ln>
            <a:noFill/>
          </a:ln>
        </p:spPr>
      </p:pic>
      <p:pic>
        <p:nvPicPr>
          <p:cNvPr id="142" name="Google Shape;142;p25"/>
          <p:cNvPicPr preferRelativeResize="0"/>
          <p:nvPr/>
        </p:nvPicPr>
        <p:blipFill>
          <a:blip r:embed="rId4">
            <a:alphaModFix/>
          </a:blip>
          <a:stretch>
            <a:fillRect/>
          </a:stretch>
        </p:blipFill>
        <p:spPr>
          <a:xfrm>
            <a:off x="3864001" y="37550"/>
            <a:ext cx="5279998"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Knowledge deepness</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finding the person who has the </a:t>
            </a:r>
            <a:r>
              <a:rPr lang="en"/>
              <a:t>deepest knowledge in the community, we should find the person who has the most answers in each community and for this purpose, we can use community_generator function in networkx.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3">
            <a:alphaModFix/>
          </a:blip>
          <a:stretch>
            <a:fillRect/>
          </a:stretch>
        </p:blipFill>
        <p:spPr>
          <a:xfrm>
            <a:off x="3802951" y="0"/>
            <a:ext cx="5279998" cy="5143499"/>
          </a:xfrm>
          <a:prstGeom prst="rect">
            <a:avLst/>
          </a:prstGeom>
          <a:noFill/>
          <a:ln>
            <a:noFill/>
          </a:ln>
        </p:spPr>
      </p:pic>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7"/>
          <p:cNvSpPr txBox="1"/>
          <p:nvPr>
            <p:ph idx="1" type="body"/>
          </p:nvPr>
        </p:nvSpPr>
        <p:spPr>
          <a:xfrm>
            <a:off x="311700" y="1152475"/>
            <a:ext cx="3491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user with maximum knowledge in each community is user (1, 273, 537) with number of edges (63, 3, 3)</a:t>
            </a:r>
            <a:endParaRPr/>
          </a:p>
        </p:txBody>
      </p:sp>
      <p:pic>
        <p:nvPicPr>
          <p:cNvPr id="156" name="Google Shape;156;p27"/>
          <p:cNvPicPr preferRelativeResize="0"/>
          <p:nvPr/>
        </p:nvPicPr>
        <p:blipFill>
          <a:blip r:embed="rId4">
            <a:alphaModFix/>
          </a:blip>
          <a:stretch>
            <a:fillRect/>
          </a:stretch>
        </p:blipFill>
        <p:spPr>
          <a:xfrm>
            <a:off x="3802951" y="0"/>
            <a:ext cx="5279998"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Interesting</a:t>
            </a:r>
            <a:r>
              <a:rPr lang="en"/>
              <a:t> fact </a:t>
            </a:r>
            <a:r>
              <a:rPr lang="en"/>
              <a:t>about</a:t>
            </a:r>
            <a:r>
              <a:rPr lang="en"/>
              <a:t> Erick, John and Jack</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r>
              <a:rPr lang="en"/>
              <a:t> </a:t>
            </a:r>
            <a:r>
              <a:rPr lang="en"/>
              <a:t>By considering the </a:t>
            </a:r>
            <a:r>
              <a:rPr lang="en"/>
              <a:t>ID</a:t>
            </a:r>
            <a:r>
              <a:rPr lang="en"/>
              <a:t> of John, Erick and jack we can easily find out that they are actually the same person, it means that the person who answered to </a:t>
            </a:r>
            <a:r>
              <a:rPr b="1" lang="en"/>
              <a:t>more questions</a:t>
            </a:r>
            <a:r>
              <a:rPr lang="en"/>
              <a:t>,</a:t>
            </a:r>
            <a:r>
              <a:rPr lang="en"/>
              <a:t> also answered to </a:t>
            </a:r>
            <a:r>
              <a:rPr b="1" lang="en"/>
              <a:t>more users</a:t>
            </a:r>
            <a:r>
              <a:rPr lang="en"/>
              <a:t>, </a:t>
            </a:r>
            <a:r>
              <a:rPr lang="en"/>
              <a:t>having</a:t>
            </a:r>
            <a:r>
              <a:rPr lang="en"/>
              <a:t> </a:t>
            </a:r>
            <a:r>
              <a:rPr lang="en"/>
              <a:t>the </a:t>
            </a:r>
            <a:r>
              <a:rPr b="1" lang="en"/>
              <a:t>broadest </a:t>
            </a:r>
            <a:r>
              <a:rPr lang="en"/>
              <a:t>and also the </a:t>
            </a:r>
            <a:r>
              <a:rPr b="1" lang="en"/>
              <a:t>deepest</a:t>
            </a:r>
            <a:r>
              <a:rPr b="1" lang="en"/>
              <a:t> </a:t>
            </a:r>
            <a:r>
              <a:rPr lang="en"/>
              <a:t>knowledge in the community</a:t>
            </a:r>
            <a:endParaRPr/>
          </a:p>
          <a:p>
            <a:pPr indent="0" lvl="0" marL="0" rtl="0" algn="l">
              <a:spcBef>
                <a:spcPts val="1200"/>
              </a:spcBef>
              <a:spcAft>
                <a:spcPts val="1200"/>
              </a:spcAft>
              <a:buNone/>
            </a:pPr>
            <a:r>
              <a:rPr lang="en"/>
              <a:t>2. The value of degree distribution and </a:t>
            </a:r>
            <a:r>
              <a:rPr lang="en"/>
              <a:t>betweenness</a:t>
            </a:r>
            <a:r>
              <a:rPr lang="en"/>
              <a:t> </a:t>
            </a:r>
            <a:r>
              <a:rPr lang="en"/>
              <a:t>centrality</a:t>
            </a:r>
            <a:r>
              <a:rPr lang="en"/>
              <a:t> is the same for this </a:t>
            </a:r>
            <a:r>
              <a:rPr lang="en"/>
              <a:t>person,</a:t>
            </a:r>
            <a:r>
              <a:rPr lang="en"/>
              <a:t> which it means he has answered to a user </a:t>
            </a:r>
            <a:r>
              <a:rPr lang="en"/>
              <a:t>which</a:t>
            </a:r>
            <a:r>
              <a:rPr lang="en"/>
              <a:t> had not </a:t>
            </a:r>
            <a:r>
              <a:rPr lang="en"/>
              <a:t>answered</a:t>
            </a:r>
            <a:r>
              <a:rPr lang="en"/>
              <a:t> previously.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previous facts</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proving these facts, we can use </a:t>
            </a:r>
            <a:r>
              <a:rPr lang="en"/>
              <a:t>eigen</a:t>
            </a:r>
            <a:r>
              <a:rPr lang="en"/>
              <a:t>vector centrality to show who is the most valuable user in the community</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Eigenvector centrality</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t>
            </a:r>
            <a:r>
              <a:rPr lang="en"/>
              <a:t>general,</a:t>
            </a:r>
            <a:r>
              <a:rPr lang="en"/>
              <a:t> eigenvector centrality is an algorithm that measures the transitive influence of nodes.</a:t>
            </a:r>
            <a:endParaRPr/>
          </a:p>
          <a:p>
            <a:pPr indent="0" lvl="0" marL="0" rtl="0" algn="l">
              <a:spcBef>
                <a:spcPts val="1200"/>
              </a:spcBef>
              <a:spcAft>
                <a:spcPts val="0"/>
              </a:spcAft>
              <a:buNone/>
            </a:pPr>
            <a:r>
              <a:rPr lang="en"/>
              <a:t>And in this particular case it shows the most </a:t>
            </a:r>
            <a:r>
              <a:rPr lang="en"/>
              <a:t>valuable user of the network, in two different aspects:</a:t>
            </a:r>
            <a:endParaRPr/>
          </a:p>
          <a:p>
            <a:pPr indent="-342900" lvl="0" marL="457200" rtl="0" algn="l">
              <a:spcBef>
                <a:spcPts val="1200"/>
              </a:spcBef>
              <a:spcAft>
                <a:spcPts val="0"/>
              </a:spcAft>
              <a:buSzPts val="1800"/>
              <a:buAutoNum type="alphaLcParenR"/>
            </a:pPr>
            <a:r>
              <a:rPr lang="en"/>
              <a:t>Answering to many questions of low level users</a:t>
            </a:r>
            <a:endParaRPr/>
          </a:p>
          <a:p>
            <a:pPr indent="-342900" lvl="0" marL="457200" rtl="0" algn="l">
              <a:spcBef>
                <a:spcPts val="0"/>
              </a:spcBef>
              <a:spcAft>
                <a:spcPts val="0"/>
              </a:spcAft>
              <a:buSzPts val="1800"/>
              <a:buAutoNum type="alphaLcParenR"/>
            </a:pPr>
            <a:r>
              <a:rPr lang="en"/>
              <a:t>Answering to small amount of high level users</a:t>
            </a:r>
            <a:endParaRPr/>
          </a:p>
          <a:p>
            <a:pPr indent="0" lvl="0" marL="0" rtl="0" algn="l">
              <a:spcBef>
                <a:spcPts val="1200"/>
              </a:spcBef>
              <a:spcAft>
                <a:spcPts val="1200"/>
              </a:spcAft>
              <a:buNone/>
            </a:pPr>
            <a:r>
              <a:rPr lang="en"/>
              <a:t>And as we would expect, again Erick, john or whoever you may want to call him, is the most valuable user in the network by the eigenvector centrality ≈ </a:t>
            </a:r>
            <a:r>
              <a:rPr b="1" lang="en"/>
              <a:t>0.3200</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5 most valuable users in the network</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935"/>
              <a:buFont typeface="Arial"/>
              <a:buNone/>
            </a:pPr>
            <a:r>
              <a:rPr lang="en" sz="1330"/>
              <a:t>The user 1 with eigenvector_centrality = 0.32007968900077294 is the most valuable user in the community</a:t>
            </a:r>
            <a:endParaRPr sz="1330"/>
          </a:p>
          <a:p>
            <a:pPr indent="0" lvl="0" marL="0" rtl="0" algn="l">
              <a:lnSpc>
                <a:spcPct val="95000"/>
              </a:lnSpc>
              <a:spcBef>
                <a:spcPts val="1200"/>
              </a:spcBef>
              <a:spcAft>
                <a:spcPts val="0"/>
              </a:spcAft>
              <a:buClr>
                <a:schemeClr val="dk1"/>
              </a:buClr>
              <a:buSzPts val="935"/>
              <a:buFont typeface="Arial"/>
              <a:buNone/>
            </a:pPr>
            <a:r>
              <a:rPr lang="en" sz="1330"/>
              <a:t>The user 65 with eigenvector_centrality = 0.3365129361884228 is the 2nd valuable user in the community</a:t>
            </a:r>
            <a:endParaRPr sz="1330"/>
          </a:p>
          <a:p>
            <a:pPr indent="0" lvl="0" marL="0" rtl="0" algn="l">
              <a:lnSpc>
                <a:spcPct val="95000"/>
              </a:lnSpc>
              <a:spcBef>
                <a:spcPts val="1200"/>
              </a:spcBef>
              <a:spcAft>
                <a:spcPts val="0"/>
              </a:spcAft>
              <a:buClr>
                <a:schemeClr val="dk1"/>
              </a:buClr>
              <a:buSzPts val="935"/>
              <a:buFont typeface="Arial"/>
              <a:buNone/>
            </a:pPr>
            <a:r>
              <a:rPr lang="en" sz="1330"/>
              <a:t>The user 83 with eigenvector_centrality = 0.32195835022918234 is the 3rd valuable user in the community</a:t>
            </a:r>
            <a:endParaRPr sz="1330"/>
          </a:p>
          <a:p>
            <a:pPr indent="0" lvl="0" marL="0" rtl="0" algn="l">
              <a:lnSpc>
                <a:spcPct val="95000"/>
              </a:lnSpc>
              <a:spcBef>
                <a:spcPts val="1200"/>
              </a:spcBef>
              <a:spcAft>
                <a:spcPts val="0"/>
              </a:spcAft>
              <a:buClr>
                <a:schemeClr val="dk1"/>
              </a:buClr>
              <a:buSzPts val="935"/>
              <a:buFont typeface="Arial"/>
              <a:buNone/>
            </a:pPr>
            <a:r>
              <a:rPr lang="en" sz="1330"/>
              <a:t>The user 290 with eigenvector_centrality = 0.3495043816115184 is the 4th valuable user in the community</a:t>
            </a:r>
            <a:endParaRPr sz="1330"/>
          </a:p>
          <a:p>
            <a:pPr indent="0" lvl="0" marL="0" rtl="0" algn="l">
              <a:lnSpc>
                <a:spcPct val="95000"/>
              </a:lnSpc>
              <a:spcBef>
                <a:spcPts val="1200"/>
              </a:spcBef>
              <a:spcAft>
                <a:spcPts val="0"/>
              </a:spcAft>
              <a:buClr>
                <a:schemeClr val="dk1"/>
              </a:buClr>
              <a:buSzPts val="935"/>
              <a:buFont typeface="Arial"/>
              <a:buNone/>
            </a:pPr>
            <a:r>
              <a:rPr lang="en" sz="1330"/>
              <a:t>The user 2 with eigenvector_centrality = 0.28544139133379887 is the 5th valuable user in the community</a:t>
            </a:r>
            <a:endParaRPr sz="1330"/>
          </a:p>
          <a:p>
            <a:pPr indent="0" lvl="0" marL="0" rtl="0" algn="l">
              <a:lnSpc>
                <a:spcPct val="95000"/>
              </a:lnSpc>
              <a:spcBef>
                <a:spcPts val="1200"/>
              </a:spcBef>
              <a:spcAft>
                <a:spcPts val="1200"/>
              </a:spcAft>
              <a:buSzPts val="935"/>
              <a:buNone/>
            </a:pPr>
            <a:r>
              <a:t/>
            </a:r>
            <a:endParaRPr sz="133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The general shape of the graph using fruchterman reingold layout</a:t>
            </a:r>
            <a:endParaRPr sz="2220"/>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2000250" y="445025"/>
            <a:ext cx="5143501"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Growth</a:t>
            </a:r>
            <a:r>
              <a:rPr lang="en"/>
              <a:t> of network</a:t>
            </a:r>
            <a:endParaRPr/>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AutoNum type="arabicPeriod"/>
            </a:pPr>
            <a:r>
              <a:rPr lang="en" sz="1700"/>
              <a:t>For this </a:t>
            </a:r>
            <a:r>
              <a:rPr lang="en"/>
              <a:t>finding that </a:t>
            </a:r>
            <a:r>
              <a:rPr lang="en"/>
              <a:t>how </a:t>
            </a:r>
            <a:r>
              <a:rPr lang="en"/>
              <a:t>often a question is answered in the community, </a:t>
            </a:r>
            <a:r>
              <a:rPr lang="en" sz="1700"/>
              <a:t>it’s </a:t>
            </a:r>
            <a:r>
              <a:rPr lang="en" sz="1700"/>
              <a:t>sufficient</a:t>
            </a:r>
            <a:r>
              <a:rPr lang="en" sz="1700"/>
              <a:t> to get the difference between each time interval and </a:t>
            </a:r>
            <a:r>
              <a:rPr lang="en" sz="1700"/>
              <a:t>finally</a:t>
            </a:r>
            <a:r>
              <a:rPr lang="en" sz="1700"/>
              <a:t> get the average. </a:t>
            </a:r>
            <a:r>
              <a:rPr b="1" lang="en" sz="1700"/>
              <a:t>Every 34 minutes, an answer is submitted.</a:t>
            </a:r>
            <a:endParaRPr b="1" sz="1700"/>
          </a:p>
          <a:p>
            <a:pPr indent="-342900" lvl="0" marL="457200" rtl="0" algn="l">
              <a:spcBef>
                <a:spcPts val="0"/>
              </a:spcBef>
              <a:spcAft>
                <a:spcPts val="0"/>
              </a:spcAft>
              <a:buSzPts val="1800"/>
              <a:buAutoNum type="arabicPeriod"/>
            </a:pPr>
            <a:r>
              <a:rPr lang="en" sz="1700"/>
              <a:t>For this </a:t>
            </a:r>
            <a:r>
              <a:rPr lang="en"/>
              <a:t>finding that h</a:t>
            </a:r>
            <a:r>
              <a:rPr lang="en"/>
              <a:t>ow often a new user submits an answer, </a:t>
            </a:r>
            <a:r>
              <a:rPr lang="en" sz="1700"/>
              <a:t>it’s sufficient to get the time interval of new users that submit an answer and then find the average. </a:t>
            </a:r>
            <a:r>
              <a:rPr b="1" lang="en" sz="1700"/>
              <a:t>Every 2.345 hour, a new user submits an answer.</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competition </a:t>
            </a:r>
            <a:r>
              <a:rPr lang="en"/>
              <a:t>between</a:t>
            </a:r>
            <a:r>
              <a:rPr lang="en"/>
              <a:t> users</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first most valuable user in the community is user_id = 1 which is the most valuable person in the community from the </a:t>
            </a:r>
            <a:r>
              <a:rPr lang="en"/>
              <a:t>beginning till the end</a:t>
            </a:r>
            <a:r>
              <a:rPr lang="en"/>
              <a:t>.</a:t>
            </a:r>
            <a:endParaRPr/>
          </a:p>
          <a:p>
            <a:pPr indent="0" lvl="0" marL="0" rtl="0" algn="l">
              <a:spcBef>
                <a:spcPts val="1200"/>
              </a:spcBef>
              <a:spcAft>
                <a:spcPts val="1200"/>
              </a:spcAft>
              <a:buNone/>
            </a:pPr>
            <a:r>
              <a:rPr lang="en"/>
              <a:t>So in this case we consider who is the second most valuable user in the community in time interval of </a:t>
            </a:r>
            <a:r>
              <a:rPr b="1" lang="en"/>
              <a:t>21 days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 of most valuable user in every day</a:t>
            </a:r>
            <a:endParaRPr/>
          </a:p>
        </p:txBody>
      </p:sp>
      <p:sp>
        <p:nvSpPr>
          <p:cNvPr id="198" name="Google Shape;198;p3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fontScale="70000" lnSpcReduction="20000"/>
          </a:bodyPr>
          <a:lstStyle/>
          <a:p>
            <a:pPr indent="-308610" lvl="0" marL="457200" rtl="0" algn="l">
              <a:lnSpc>
                <a:spcPct val="100000"/>
              </a:lnSpc>
              <a:spcBef>
                <a:spcPts val="0"/>
              </a:spcBef>
              <a:spcAft>
                <a:spcPts val="0"/>
              </a:spcAft>
              <a:buSzPct val="100000"/>
              <a:buAutoNum type="arabicPeriod"/>
            </a:pPr>
            <a:r>
              <a:rPr lang="en"/>
              <a:t>The user 16 with eigenvector_centrality = 0.6738873379214476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3 with eigenvector_centrality = 0.49865522402294005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65 with eigenvector_centrality = 0.41559643999475215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66 with eigenvector_centrality = 0.4644025347515084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66 with eigenvector_centrality = 0.43272432437464453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65 with eigenvector_centrality = 0.4053883146911855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65 with eigenvector_centrality = 0.4011362739657006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65 with eigenvector_centrality = 0.3971516927591615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65 with eigenvector_centrality = 0.3796685508872488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0.3632247033677933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0.37537330301861455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0.3712986158878067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0.3915773970445797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0.40106671131355776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0.4000692197982511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0.392602680496403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0.38760153299722533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0.37876105059659176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0.371198590610463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0.3560366267722958 is the most valuable user in the community</a:t>
            </a:r>
            <a:endParaRPr/>
          </a:p>
          <a:p>
            <a:pPr indent="-308610" lvl="0" marL="457200" rtl="0" algn="l">
              <a:lnSpc>
                <a:spcPct val="100000"/>
              </a:lnSpc>
              <a:spcBef>
                <a:spcPts val="0"/>
              </a:spcBef>
              <a:spcAft>
                <a:spcPts val="0"/>
              </a:spcAft>
              <a:buSzPct val="100000"/>
              <a:buAutoNum type="arabicPeriod"/>
            </a:pPr>
            <a:r>
              <a:rPr lang="en"/>
              <a:t>The user 83 with eigenvector_centrality = 0.35443185853738335 is the most valuable user in the community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83</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it’s clear, the competition is between 4 users for the second place of most valuable user, and user 83 was the most valuable user for 14 days in a row.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Addiction to </a:t>
            </a:r>
            <a:r>
              <a:rPr lang="en"/>
              <a:t>stack overflow</a:t>
            </a:r>
            <a:endParaRPr/>
          </a:p>
        </p:txBody>
      </p:sp>
      <p:sp>
        <p:nvSpPr>
          <p:cNvPr id="210" name="Google Shape;210;p36"/>
          <p:cNvSpPr txBox="1"/>
          <p:nvPr>
            <p:ph idx="1" type="body"/>
          </p:nvPr>
        </p:nvSpPr>
        <p:spPr>
          <a:xfrm>
            <a:off x="3161250" y="1152475"/>
            <a:ext cx="2821500" cy="34164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AutoNum type="arabicPeriod"/>
            </a:pPr>
            <a:r>
              <a:rPr lang="en"/>
              <a:t>user 2 is the 3rd most valuable user</a:t>
            </a:r>
            <a:endParaRPr/>
          </a:p>
          <a:p>
            <a:pPr indent="-291465" lvl="0" marL="457200" rtl="0" algn="l">
              <a:spcBef>
                <a:spcPts val="0"/>
              </a:spcBef>
              <a:spcAft>
                <a:spcPts val="0"/>
              </a:spcAft>
              <a:buSzPct val="100000"/>
              <a:buAutoNum type="arabicPeriod"/>
            </a:pPr>
            <a:r>
              <a:rPr lang="en"/>
              <a:t>user 2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83 is the 3rd most valuable user</a:t>
            </a:r>
            <a:endParaRPr/>
          </a:p>
          <a:p>
            <a:pPr indent="-291465" lvl="0" marL="457200" rtl="0" algn="l">
              <a:spcBef>
                <a:spcPts val="0"/>
              </a:spcBef>
              <a:spcAft>
                <a:spcPts val="0"/>
              </a:spcAft>
              <a:buSzPct val="100000"/>
              <a:buAutoNum type="arabicPeriod"/>
            </a:pPr>
            <a:r>
              <a:rPr lang="en"/>
              <a:t>user 83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66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a:p>
            <a:pPr indent="-291465" lvl="0" marL="457200" rtl="0" algn="l">
              <a:spcBef>
                <a:spcPts val="0"/>
              </a:spcBef>
              <a:spcAft>
                <a:spcPts val="0"/>
              </a:spcAft>
              <a:buSzPct val="100000"/>
              <a:buAutoNum type="arabicPeriod"/>
            </a:pPr>
            <a:r>
              <a:rPr lang="en"/>
              <a:t>user 65 is the 3rd most valuable user</a:t>
            </a:r>
            <a:endParaRPr/>
          </a:p>
        </p:txBody>
      </p:sp>
      <p:sp>
        <p:nvSpPr>
          <p:cNvPr id="211" name="Google Shape;211;p36"/>
          <p:cNvSpPr txBox="1"/>
          <p:nvPr>
            <p:ph idx="1" type="body"/>
          </p:nvPr>
        </p:nvSpPr>
        <p:spPr>
          <a:xfrm>
            <a:off x="311700" y="1152475"/>
            <a:ext cx="2821500" cy="34164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AutoNum type="arabicPeriod"/>
            </a:pPr>
            <a:r>
              <a:rPr lang="en"/>
              <a:t>user 16 is the 2nd most valuable user</a:t>
            </a:r>
            <a:endParaRPr/>
          </a:p>
          <a:p>
            <a:pPr indent="-291465" lvl="0" marL="457200" rtl="0" algn="l">
              <a:spcBef>
                <a:spcPts val="0"/>
              </a:spcBef>
              <a:spcAft>
                <a:spcPts val="0"/>
              </a:spcAft>
              <a:buSzPct val="100000"/>
              <a:buAutoNum type="arabicPeriod"/>
            </a:pPr>
            <a:r>
              <a:rPr lang="en"/>
              <a:t>user 3 is the 2nd most valuable user</a:t>
            </a:r>
            <a:endParaRPr/>
          </a:p>
          <a:p>
            <a:pPr indent="-291465" lvl="0" marL="457200" rtl="0" algn="l">
              <a:spcBef>
                <a:spcPts val="0"/>
              </a:spcBef>
              <a:spcAft>
                <a:spcPts val="0"/>
              </a:spcAft>
              <a:buSzPct val="100000"/>
              <a:buAutoNum type="arabicPeriod"/>
            </a:pPr>
            <a:r>
              <a:rPr lang="en"/>
              <a:t>user 65 is the 2nd most valuable user</a:t>
            </a:r>
            <a:endParaRPr/>
          </a:p>
          <a:p>
            <a:pPr indent="-291465" lvl="0" marL="457200" rtl="0" algn="l">
              <a:spcBef>
                <a:spcPts val="0"/>
              </a:spcBef>
              <a:spcAft>
                <a:spcPts val="0"/>
              </a:spcAft>
              <a:buSzPct val="100000"/>
              <a:buAutoNum type="arabicPeriod"/>
            </a:pPr>
            <a:r>
              <a:rPr lang="en"/>
              <a:t>user 66 is the 2nd most valuable user</a:t>
            </a:r>
            <a:endParaRPr/>
          </a:p>
          <a:p>
            <a:pPr indent="-291465" lvl="0" marL="457200" rtl="0" algn="l">
              <a:spcBef>
                <a:spcPts val="0"/>
              </a:spcBef>
              <a:spcAft>
                <a:spcPts val="0"/>
              </a:spcAft>
              <a:buSzPct val="100000"/>
              <a:buAutoNum type="arabicPeriod"/>
            </a:pPr>
            <a:r>
              <a:rPr lang="en"/>
              <a:t>user 66 is the 2nd most valuable user</a:t>
            </a:r>
            <a:endParaRPr/>
          </a:p>
          <a:p>
            <a:pPr indent="-291465" lvl="0" marL="457200" rtl="0" algn="l">
              <a:spcBef>
                <a:spcPts val="0"/>
              </a:spcBef>
              <a:spcAft>
                <a:spcPts val="0"/>
              </a:spcAft>
              <a:buSzPct val="100000"/>
              <a:buAutoNum type="arabicPeriod"/>
            </a:pPr>
            <a:r>
              <a:rPr lang="en"/>
              <a:t>user 65 is the 2nd most valuable user</a:t>
            </a:r>
            <a:endParaRPr/>
          </a:p>
          <a:p>
            <a:pPr indent="-291465" lvl="0" marL="457200" rtl="0" algn="l">
              <a:spcBef>
                <a:spcPts val="0"/>
              </a:spcBef>
              <a:spcAft>
                <a:spcPts val="0"/>
              </a:spcAft>
              <a:buSzPct val="100000"/>
              <a:buAutoNum type="arabicPeriod"/>
            </a:pPr>
            <a:r>
              <a:rPr lang="en"/>
              <a:t>user 65 is the 2nd most valuable user</a:t>
            </a:r>
            <a:endParaRPr/>
          </a:p>
          <a:p>
            <a:pPr indent="-291465" lvl="0" marL="457200" rtl="0" algn="l">
              <a:spcBef>
                <a:spcPts val="0"/>
              </a:spcBef>
              <a:spcAft>
                <a:spcPts val="0"/>
              </a:spcAft>
              <a:buSzPct val="100000"/>
              <a:buAutoNum type="arabicPeriod"/>
            </a:pPr>
            <a:r>
              <a:rPr lang="en"/>
              <a:t>user 65 is the 2nd most valuable user</a:t>
            </a:r>
            <a:endParaRPr/>
          </a:p>
          <a:p>
            <a:pPr indent="-291465" lvl="0" marL="457200" rtl="0" algn="l">
              <a:spcBef>
                <a:spcPts val="0"/>
              </a:spcBef>
              <a:spcAft>
                <a:spcPts val="0"/>
              </a:spcAft>
              <a:buSzPct val="100000"/>
              <a:buAutoNum type="arabicPeriod"/>
            </a:pPr>
            <a:r>
              <a:rPr lang="en"/>
              <a:t>user 65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a:p>
            <a:pPr indent="-291465" lvl="0" marL="457200" rtl="0" algn="l">
              <a:spcBef>
                <a:spcPts val="0"/>
              </a:spcBef>
              <a:spcAft>
                <a:spcPts val="0"/>
              </a:spcAft>
              <a:buSzPct val="100000"/>
              <a:buAutoNum type="arabicPeriod"/>
            </a:pPr>
            <a:r>
              <a:rPr lang="en"/>
              <a:t>user 83 is the 2nd most valuable user</a:t>
            </a:r>
            <a:endParaRPr/>
          </a:p>
        </p:txBody>
      </p:sp>
      <p:sp>
        <p:nvSpPr>
          <p:cNvPr id="212" name="Google Shape;212;p36"/>
          <p:cNvSpPr txBox="1"/>
          <p:nvPr>
            <p:ph idx="1" type="body"/>
          </p:nvPr>
        </p:nvSpPr>
        <p:spPr>
          <a:xfrm>
            <a:off x="6069775" y="1152475"/>
            <a:ext cx="2821500" cy="34164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AutoNum type="arabicPeriod"/>
            </a:pPr>
            <a:r>
              <a:rPr lang="en"/>
              <a:t>user 27 is the 4th most valuable user</a:t>
            </a:r>
            <a:endParaRPr/>
          </a:p>
          <a:p>
            <a:pPr indent="-291465" lvl="0" marL="457200" rtl="0" algn="l">
              <a:spcBef>
                <a:spcPts val="0"/>
              </a:spcBef>
              <a:spcAft>
                <a:spcPts val="0"/>
              </a:spcAft>
              <a:buSzPct val="100000"/>
              <a:buAutoNum type="arabicPeriod"/>
            </a:pPr>
            <a:r>
              <a:rPr lang="en"/>
              <a:t>user 16 is the 4th most valuable user</a:t>
            </a:r>
            <a:endParaRPr/>
          </a:p>
          <a:p>
            <a:pPr indent="-291465" lvl="0" marL="457200" rtl="0" algn="l">
              <a:spcBef>
                <a:spcPts val="0"/>
              </a:spcBef>
              <a:spcAft>
                <a:spcPts val="0"/>
              </a:spcAft>
              <a:buSzPct val="100000"/>
              <a:buAutoNum type="arabicPeriod"/>
            </a:pPr>
            <a:r>
              <a:rPr lang="en"/>
              <a:t>user 16 is the 4th most valuable user</a:t>
            </a:r>
            <a:endParaRPr/>
          </a:p>
          <a:p>
            <a:pPr indent="-291465" lvl="0" marL="457200" rtl="0" algn="l">
              <a:spcBef>
                <a:spcPts val="0"/>
              </a:spcBef>
              <a:spcAft>
                <a:spcPts val="0"/>
              </a:spcAft>
              <a:buSzPct val="100000"/>
              <a:buAutoNum type="arabicPeriod"/>
            </a:pPr>
            <a:r>
              <a:rPr lang="en"/>
              <a:t>user 2 is the 4th most valuable user</a:t>
            </a:r>
            <a:endParaRPr/>
          </a:p>
          <a:p>
            <a:pPr indent="-291465" lvl="0" marL="457200" rtl="0" algn="l">
              <a:spcBef>
                <a:spcPts val="0"/>
              </a:spcBef>
              <a:spcAft>
                <a:spcPts val="0"/>
              </a:spcAft>
              <a:buSzPct val="100000"/>
              <a:buAutoNum type="arabicPeriod"/>
            </a:pPr>
            <a:r>
              <a:rPr lang="en"/>
              <a:t>user 2 is the 4th most valuable user</a:t>
            </a:r>
            <a:endParaRPr/>
          </a:p>
          <a:p>
            <a:pPr indent="-291465" lvl="0" marL="457200" rtl="0" algn="l">
              <a:spcBef>
                <a:spcPts val="0"/>
              </a:spcBef>
              <a:spcAft>
                <a:spcPts val="0"/>
              </a:spcAft>
              <a:buSzPct val="100000"/>
              <a:buAutoNum type="arabicPeriod"/>
            </a:pPr>
            <a:r>
              <a:rPr lang="en"/>
              <a:t>user 2 is the 4th most valuable user</a:t>
            </a:r>
            <a:endParaRPr/>
          </a:p>
          <a:p>
            <a:pPr indent="-291465" lvl="0" marL="457200" rtl="0" algn="l">
              <a:spcBef>
                <a:spcPts val="0"/>
              </a:spcBef>
              <a:spcAft>
                <a:spcPts val="0"/>
              </a:spcAft>
              <a:buSzPct val="100000"/>
              <a:buAutoNum type="arabicPeriod"/>
            </a:pPr>
            <a:r>
              <a:rPr lang="en"/>
              <a:t>user 83 is the 4th most valuable user</a:t>
            </a:r>
            <a:endParaRPr/>
          </a:p>
          <a:p>
            <a:pPr indent="-291465" lvl="0" marL="457200" rtl="0" algn="l">
              <a:spcBef>
                <a:spcPts val="0"/>
              </a:spcBef>
              <a:spcAft>
                <a:spcPts val="0"/>
              </a:spcAft>
              <a:buSzPct val="100000"/>
              <a:buAutoNum type="arabicPeriod"/>
            </a:pPr>
            <a:r>
              <a:rPr lang="en"/>
              <a:t>user 66 is the 4th most valuable user</a:t>
            </a:r>
            <a:endParaRPr/>
          </a:p>
          <a:p>
            <a:pPr indent="-291465" lvl="0" marL="457200" rtl="0" algn="l">
              <a:spcBef>
                <a:spcPts val="0"/>
              </a:spcBef>
              <a:spcAft>
                <a:spcPts val="0"/>
              </a:spcAft>
              <a:buSzPct val="100000"/>
              <a:buAutoNum type="arabicPeriod"/>
            </a:pPr>
            <a:r>
              <a:rPr lang="en"/>
              <a:t>user 66 is the 4th most valuable user</a:t>
            </a:r>
            <a:endParaRPr/>
          </a:p>
          <a:p>
            <a:pPr indent="-291465" lvl="0" marL="457200" rtl="0" algn="l">
              <a:spcBef>
                <a:spcPts val="0"/>
              </a:spcBef>
              <a:spcAft>
                <a:spcPts val="0"/>
              </a:spcAft>
              <a:buSzPct val="100000"/>
              <a:buAutoNum type="arabicPeriod"/>
            </a:pPr>
            <a:r>
              <a:rPr lang="en"/>
              <a:t>user 65 is the 4th most valuable user</a:t>
            </a:r>
            <a:endParaRPr/>
          </a:p>
          <a:p>
            <a:pPr indent="-291465" lvl="0" marL="457200" rtl="0" algn="l">
              <a:spcBef>
                <a:spcPts val="0"/>
              </a:spcBef>
              <a:spcAft>
                <a:spcPts val="0"/>
              </a:spcAft>
              <a:buSzPct val="100000"/>
              <a:buAutoNum type="arabicPeriod"/>
            </a:pPr>
            <a:r>
              <a:rPr lang="en"/>
              <a:t>user 65 is the 4th most valuable user</a:t>
            </a:r>
            <a:endParaRPr/>
          </a:p>
          <a:p>
            <a:pPr indent="-291465" lvl="0" marL="457200" rtl="0" algn="l">
              <a:spcBef>
                <a:spcPts val="0"/>
              </a:spcBef>
              <a:spcAft>
                <a:spcPts val="0"/>
              </a:spcAft>
              <a:buSzPct val="100000"/>
              <a:buAutoNum type="arabicPeriod"/>
            </a:pPr>
            <a:r>
              <a:rPr lang="en"/>
              <a:t>user 66 is the 4th most valuable user</a:t>
            </a:r>
            <a:endParaRPr/>
          </a:p>
          <a:p>
            <a:pPr indent="-291465" lvl="0" marL="457200" rtl="0" algn="l">
              <a:spcBef>
                <a:spcPts val="0"/>
              </a:spcBef>
              <a:spcAft>
                <a:spcPts val="0"/>
              </a:spcAft>
              <a:buSzPct val="100000"/>
              <a:buAutoNum type="arabicPeriod"/>
            </a:pPr>
            <a:r>
              <a:rPr lang="en"/>
              <a:t>user 65 is the 4th most valuable user</a:t>
            </a:r>
            <a:endParaRPr/>
          </a:p>
          <a:p>
            <a:pPr indent="-291465" lvl="0" marL="457200" rtl="0" algn="l">
              <a:spcBef>
                <a:spcPts val="0"/>
              </a:spcBef>
              <a:spcAft>
                <a:spcPts val="0"/>
              </a:spcAft>
              <a:buSzPct val="100000"/>
              <a:buAutoNum type="arabicPeriod"/>
            </a:pPr>
            <a:r>
              <a:rPr lang="en"/>
              <a:t>user 66 is the 4th most valuable user</a:t>
            </a:r>
            <a:endParaRPr/>
          </a:p>
          <a:p>
            <a:pPr indent="-291465" lvl="0" marL="457200" rtl="0" algn="l">
              <a:spcBef>
                <a:spcPts val="0"/>
              </a:spcBef>
              <a:spcAft>
                <a:spcPts val="0"/>
              </a:spcAft>
              <a:buSzPct val="100000"/>
              <a:buAutoNum type="arabicPeriod"/>
            </a:pPr>
            <a:r>
              <a:rPr lang="en"/>
              <a:t>user 65 is the 4th most valuable user</a:t>
            </a:r>
            <a:endParaRPr/>
          </a:p>
          <a:p>
            <a:pPr indent="-291465" lvl="0" marL="457200" rtl="0" algn="l">
              <a:spcBef>
                <a:spcPts val="0"/>
              </a:spcBef>
              <a:spcAft>
                <a:spcPts val="0"/>
              </a:spcAft>
              <a:buSzPct val="100000"/>
              <a:buAutoNum type="arabicPeriod"/>
            </a:pPr>
            <a:r>
              <a:rPr lang="en"/>
              <a:t>user 65 is the 4th most valuable user</a:t>
            </a:r>
            <a:endParaRPr/>
          </a:p>
          <a:p>
            <a:pPr indent="-291465" lvl="0" marL="457200" rtl="0" algn="l">
              <a:spcBef>
                <a:spcPts val="0"/>
              </a:spcBef>
              <a:spcAft>
                <a:spcPts val="0"/>
              </a:spcAft>
              <a:buSzPct val="100000"/>
              <a:buAutoNum type="arabicPeriod"/>
            </a:pPr>
            <a:r>
              <a:rPr lang="en"/>
              <a:t>user 65 is the 4th most valuable user</a:t>
            </a:r>
            <a:endParaRPr/>
          </a:p>
          <a:p>
            <a:pPr indent="-291465" lvl="0" marL="457200" rtl="0" algn="l">
              <a:spcBef>
                <a:spcPts val="0"/>
              </a:spcBef>
              <a:spcAft>
                <a:spcPts val="0"/>
              </a:spcAft>
              <a:buSzPct val="100000"/>
              <a:buAutoNum type="arabicPeriod"/>
            </a:pPr>
            <a:r>
              <a:rPr lang="en"/>
              <a:t>user 66 is the 4th most valuable user</a:t>
            </a:r>
            <a:endParaRPr/>
          </a:p>
          <a:p>
            <a:pPr indent="-291465" lvl="0" marL="457200" rtl="0" algn="l">
              <a:spcBef>
                <a:spcPts val="0"/>
              </a:spcBef>
              <a:spcAft>
                <a:spcPts val="0"/>
              </a:spcAft>
              <a:buSzPct val="100000"/>
              <a:buAutoNum type="arabicPeriod"/>
            </a:pPr>
            <a:r>
              <a:rPr lang="en"/>
              <a:t>user 290 is the 4th most valuable user</a:t>
            </a:r>
            <a:endParaRPr/>
          </a:p>
          <a:p>
            <a:pPr indent="-291465" lvl="0" marL="457200" rtl="0" algn="l">
              <a:spcBef>
                <a:spcPts val="0"/>
              </a:spcBef>
              <a:spcAft>
                <a:spcPts val="0"/>
              </a:spcAft>
              <a:buSzPct val="100000"/>
              <a:buAutoNum type="arabicPeriod"/>
            </a:pPr>
            <a:r>
              <a:rPr lang="en"/>
              <a:t>user 290 is the 4th most valuable user</a:t>
            </a:r>
            <a:endParaRPr/>
          </a:p>
          <a:p>
            <a:pPr indent="-291465" lvl="0" marL="457200" rtl="0" algn="l">
              <a:spcBef>
                <a:spcPts val="0"/>
              </a:spcBef>
              <a:spcAft>
                <a:spcPts val="0"/>
              </a:spcAft>
              <a:buSzPct val="100000"/>
              <a:buAutoNum type="arabicPeriod"/>
            </a:pPr>
            <a:r>
              <a:rPr lang="en"/>
              <a:t>user 290 is the 4th most valuable user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 consider the repetition of the users in top 4 </a:t>
            </a:r>
            <a:r>
              <a:rPr lang="en"/>
              <a:t>valuable</a:t>
            </a:r>
            <a:r>
              <a:rPr lang="en"/>
              <a:t> users in the </a:t>
            </a:r>
            <a:r>
              <a:rPr lang="en"/>
              <a:t>network,</a:t>
            </a:r>
            <a:r>
              <a:rPr lang="en"/>
              <a:t> it’s easy to see these people are getting addicted to giving answers in the community.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a:t>
            </a:r>
            <a:r>
              <a:rPr lang="en"/>
              <a:t> links</a:t>
            </a:r>
            <a:endParaRPr/>
          </a:p>
        </p:txBody>
      </p:sp>
      <p:sp>
        <p:nvSpPr>
          <p:cNvPr id="224" name="Google Shape;22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u="sng">
                <a:solidFill>
                  <a:schemeClr val="hlink"/>
                </a:solidFill>
                <a:hlinkClick r:id="rId3"/>
              </a:rPr>
              <a:t>Here</a:t>
            </a:r>
            <a:r>
              <a:rPr lang="en"/>
              <a:t> is the link to the GitHub repo of the project.</a:t>
            </a:r>
            <a:endParaRPr/>
          </a:p>
          <a:p>
            <a:pPr indent="0" lvl="0" marL="0" rtl="0" algn="l">
              <a:lnSpc>
                <a:spcPct val="100000"/>
              </a:lnSpc>
              <a:spcBef>
                <a:spcPts val="0"/>
              </a:spcBef>
              <a:spcAft>
                <a:spcPts val="0"/>
              </a:spcAft>
              <a:buNone/>
            </a:pPr>
            <a:r>
              <a:rPr lang="en" u="sng">
                <a:solidFill>
                  <a:schemeClr val="hlink"/>
                </a:solidFill>
                <a:hlinkClick r:id="rId4"/>
              </a:rPr>
              <a:t>Here</a:t>
            </a:r>
            <a:r>
              <a:rPr lang="en"/>
              <a:t> is the link for used dataset.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ctr">
              <a:spcBef>
                <a:spcPts val="0"/>
              </a:spcBef>
              <a:spcAft>
                <a:spcPts val="1200"/>
              </a:spcAft>
              <a:buClr>
                <a:schemeClr val="dk1"/>
              </a:buClr>
              <a:buSzPts val="1100"/>
              <a:buFont typeface="Arial"/>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1200"/>
              </a:spcAft>
              <a:buClr>
                <a:schemeClr val="dk1"/>
              </a:buClr>
              <a:buSzPts val="1100"/>
              <a:buFont typeface="Arial"/>
              <a:buNone/>
            </a:pPr>
            <a:r>
              <a:rPr lang="en"/>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1745750" y="510900"/>
            <a:ext cx="5143501" cy="5143501"/>
          </a:xfrm>
          <a:prstGeom prst="rect">
            <a:avLst/>
          </a:prstGeom>
          <a:noFill/>
          <a:ln>
            <a:noFill/>
          </a:ln>
        </p:spPr>
      </p:pic>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The general shape of the graph using force atlas 2 layout</a:t>
            </a:r>
            <a:endParaRPr sz="22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Degree distribution</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Definition: Degree of a node in a network is the number of connections it has to other nodes and the </a:t>
            </a:r>
            <a:r>
              <a:rPr b="1" lang="en"/>
              <a:t>degree distribution</a:t>
            </a:r>
            <a:r>
              <a:rPr lang="en"/>
              <a:t> is the probability distribution of these degrees over the whole network.</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Specially in this network, the max degree of all nodes is considered as the person who answered to questions more than anyone else, let’s call this person John.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John</a:t>
            </a:r>
            <a:endParaRPr/>
          </a:p>
        </p:txBody>
      </p:sp>
      <p:pic>
        <p:nvPicPr>
          <p:cNvPr id="82" name="Google Shape;82;p17"/>
          <p:cNvPicPr preferRelativeResize="0"/>
          <p:nvPr/>
        </p:nvPicPr>
        <p:blipFill>
          <a:blip r:embed="rId3">
            <a:alphaModFix/>
          </a:blip>
          <a:stretch>
            <a:fillRect/>
          </a:stretch>
        </p:blipFill>
        <p:spPr>
          <a:xfrm>
            <a:off x="3864001" y="0"/>
            <a:ext cx="5279998" cy="5143499"/>
          </a:xfrm>
          <a:prstGeom prst="rect">
            <a:avLst/>
          </a:prstGeom>
          <a:noFill/>
          <a:ln>
            <a:noFill/>
          </a:ln>
        </p:spPr>
      </p:pic>
      <p:sp>
        <p:nvSpPr>
          <p:cNvPr id="83" name="Google Shape;83;p17"/>
          <p:cNvSpPr txBox="1"/>
          <p:nvPr>
            <p:ph idx="1" type="body"/>
          </p:nvPr>
        </p:nvSpPr>
        <p:spPr>
          <a:xfrm>
            <a:off x="311700" y="1152475"/>
            <a:ext cx="360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John is the person who answered to more questions than anyone else in the community, so if there is any prize for the most interactive person in this network, he is the winner.</a:t>
            </a:r>
            <a:endParaRPr/>
          </a:p>
        </p:txBody>
      </p:sp>
      <p:pic>
        <p:nvPicPr>
          <p:cNvPr id="84" name="Google Shape;84;p17"/>
          <p:cNvPicPr preferRelativeResize="0"/>
          <p:nvPr/>
        </p:nvPicPr>
        <p:blipFill>
          <a:blip r:embed="rId4">
            <a:alphaModFix/>
          </a:blip>
          <a:stretch>
            <a:fillRect/>
          </a:stretch>
        </p:blipFill>
        <p:spPr>
          <a:xfrm>
            <a:off x="3864001" y="0"/>
            <a:ext cx="5279998" cy="5143499"/>
          </a:xfrm>
          <a:prstGeom prst="rect">
            <a:avLst/>
          </a:prstGeom>
          <a:noFill/>
          <a:ln>
            <a:noFill/>
          </a:ln>
        </p:spPr>
      </p:pic>
      <p:sp>
        <p:nvSpPr>
          <p:cNvPr id="85" name="Google Shape;85;p17"/>
          <p:cNvSpPr txBox="1"/>
          <p:nvPr/>
        </p:nvSpPr>
        <p:spPr>
          <a:xfrm>
            <a:off x="7746875" y="4391225"/>
            <a:ext cx="123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John</a:t>
            </a:r>
            <a:endParaRPr>
              <a:solidFill>
                <a:srgbClr val="FF0000"/>
              </a:solidFill>
            </a:endParaRPr>
          </a:p>
          <a:p>
            <a:pPr indent="0" lvl="0" marL="0" rtl="0" algn="l">
              <a:spcBef>
                <a:spcPts val="0"/>
              </a:spcBef>
              <a:spcAft>
                <a:spcPts val="0"/>
              </a:spcAft>
              <a:buNone/>
            </a:pPr>
            <a:r>
              <a:rPr lang="en">
                <a:solidFill>
                  <a:srgbClr val="BF9000"/>
                </a:solidFill>
              </a:rPr>
              <a:t>Other users</a:t>
            </a:r>
            <a:endParaRPr>
              <a:solidFill>
                <a:srgbClr val="BF9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Betweenness centrality</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General definition: It</a:t>
            </a:r>
            <a:r>
              <a:rPr lang="en"/>
              <a:t> is a way of detecting the amount of influence a node has over the flow of information in a graph.</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Specially in this network, the max </a:t>
            </a:r>
            <a:r>
              <a:rPr lang="en"/>
              <a:t>betweenness centrality is the node which has the most influence in the network of users. Let’s consider this person as “Erick”.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 </a:t>
            </a:r>
            <a:r>
              <a:rPr lang="en"/>
              <a:t>betweenness</a:t>
            </a:r>
            <a:r>
              <a:rPr lang="en"/>
              <a:t> centralities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98" name="Google Shape;98;p19"/>
          <p:cNvGraphicFramePr/>
          <p:nvPr/>
        </p:nvGraphicFramePr>
        <p:xfrm>
          <a:off x="3435075" y="1224785"/>
          <a:ext cx="3000000" cy="3000000"/>
        </p:xfrm>
        <a:graphic>
          <a:graphicData uri="http://schemas.openxmlformats.org/drawingml/2006/table">
            <a:tbl>
              <a:tblPr>
                <a:noFill/>
                <a:tableStyleId>{1DD42D9B-CFFC-4E03-8243-3F26459B0AED}</a:tableStyleId>
              </a:tblPr>
              <a:tblGrid>
                <a:gridCol w="1190900"/>
                <a:gridCol w="1190900"/>
              </a:tblGrid>
              <a:tr h="374700">
                <a:tc>
                  <a:txBody>
                    <a:bodyPr/>
                    <a:lstStyle/>
                    <a:p>
                      <a:pPr indent="0" lvl="0" marL="0" rtl="0" algn="ctr">
                        <a:lnSpc>
                          <a:spcPct val="100000"/>
                        </a:lnSpc>
                        <a:spcBef>
                          <a:spcPts val="0"/>
                        </a:spcBef>
                        <a:spcAft>
                          <a:spcPts val="0"/>
                        </a:spcAft>
                        <a:buNone/>
                      </a:pPr>
                      <a:r>
                        <a:rPr lang="en" sz="1000"/>
                        <a:t>User ID</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t>betweenness </a:t>
                      </a:r>
                      <a:r>
                        <a:rPr lang="en" sz="1000"/>
                        <a:t>centrality</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1</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0.2068398002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65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0.1771911436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83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0.1074144326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290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0.09921543962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416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0.09483038816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0.0717797439</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350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0.06559868294</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11</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0.06212220938</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8250">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0.06110291457</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0250">
                <a:tc>
                  <a:txBody>
                    <a:bodyPr/>
                    <a:lstStyle/>
                    <a:p>
                      <a:pPr indent="0" lvl="0" marL="0" rtl="0" algn="ctr">
                        <a:lnSpc>
                          <a:spcPct val="115000"/>
                        </a:lnSpc>
                        <a:spcBef>
                          <a:spcPts val="0"/>
                        </a:spcBef>
                        <a:spcAft>
                          <a:spcPts val="0"/>
                        </a:spcAft>
                        <a:buNone/>
                      </a:pPr>
                      <a:r>
                        <a:rPr lang="en" sz="1000"/>
                        <a:t>143</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0.05864749536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Erick</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Eric was the </a:t>
            </a:r>
            <a:r>
              <a:rPr lang="en"/>
              <a:t>person</a:t>
            </a:r>
            <a:r>
              <a:rPr lang="en"/>
              <a:t> with the highest </a:t>
            </a:r>
            <a:r>
              <a:rPr lang="en"/>
              <a:t>betweenness</a:t>
            </a:r>
            <a:r>
              <a:rPr lang="en"/>
              <a:t> centrality, in other words it means that Erick answers to more different </a:t>
            </a:r>
            <a:r>
              <a:rPr lang="en"/>
              <a:t>people</a:t>
            </a:r>
            <a:r>
              <a:rPr lang="en"/>
              <a:t> </a:t>
            </a:r>
            <a:r>
              <a:rPr lang="en"/>
              <a:t>than</a:t>
            </a:r>
            <a:r>
              <a:rPr lang="en"/>
              <a:t> anyone else.</a:t>
            </a:r>
            <a:endParaRPr/>
          </a:p>
          <a:p>
            <a:pPr indent="0" lvl="0" marL="0" rtl="0" algn="l">
              <a:spcBef>
                <a:spcPts val="1200"/>
              </a:spcBef>
              <a:spcAft>
                <a:spcPts val="1200"/>
              </a:spcAft>
              <a:buNone/>
            </a:pPr>
            <a:r>
              <a:rPr i="1" lang="en" sz="1300"/>
              <a:t>(More people, not essentially more </a:t>
            </a:r>
            <a:r>
              <a:rPr i="1" lang="en" sz="1300"/>
              <a:t>questions</a:t>
            </a:r>
            <a:r>
              <a:rPr i="1" lang="en" sz="1300"/>
              <a:t>)</a:t>
            </a:r>
            <a:endParaRPr i="1"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509850"/>
            <a:ext cx="3552300" cy="4123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is the coloring of the</a:t>
            </a:r>
            <a:r>
              <a:rPr lang="en"/>
              <a:t> edges that Erick answered</a:t>
            </a:r>
            <a:endParaRPr/>
          </a:p>
          <a:p>
            <a:pPr indent="-342900" lvl="0" marL="457200" rtl="0" algn="l">
              <a:spcBef>
                <a:spcPts val="0"/>
              </a:spcBef>
              <a:spcAft>
                <a:spcPts val="0"/>
              </a:spcAft>
              <a:buSzPts val="1800"/>
              <a:buChar char="●"/>
            </a:pPr>
            <a:r>
              <a:rPr lang="en"/>
              <a:t>He has answered to 63 users within 21 days which is 8.6% of total users, it means that he is one of the main characters in the community </a:t>
            </a:r>
            <a:endParaRPr/>
          </a:p>
        </p:txBody>
      </p:sp>
      <p:pic>
        <p:nvPicPr>
          <p:cNvPr id="110" name="Google Shape;110;p21"/>
          <p:cNvPicPr preferRelativeResize="0"/>
          <p:nvPr/>
        </p:nvPicPr>
        <p:blipFill>
          <a:blip r:embed="rId3">
            <a:alphaModFix/>
          </a:blip>
          <a:stretch>
            <a:fillRect/>
          </a:stretch>
        </p:blipFill>
        <p:spPr>
          <a:xfrm>
            <a:off x="3864000" y="0"/>
            <a:ext cx="5279998" cy="5143499"/>
          </a:xfrm>
          <a:prstGeom prst="rect">
            <a:avLst/>
          </a:prstGeom>
          <a:noFill/>
          <a:ln>
            <a:noFill/>
          </a:ln>
        </p:spPr>
      </p:pic>
      <p:pic>
        <p:nvPicPr>
          <p:cNvPr id="111" name="Google Shape;111;p21"/>
          <p:cNvPicPr preferRelativeResize="0"/>
          <p:nvPr/>
        </p:nvPicPr>
        <p:blipFill>
          <a:blip r:embed="rId4">
            <a:alphaModFix/>
          </a:blip>
          <a:stretch>
            <a:fillRect/>
          </a:stretch>
        </p:blipFill>
        <p:spPr>
          <a:xfrm>
            <a:off x="3864001" y="0"/>
            <a:ext cx="5279998" cy="5143499"/>
          </a:xfrm>
          <a:prstGeom prst="rect">
            <a:avLst/>
          </a:prstGeom>
          <a:noFill/>
          <a:ln>
            <a:noFill/>
          </a:ln>
        </p:spPr>
      </p:pic>
      <p:sp>
        <p:nvSpPr>
          <p:cNvPr id="112" name="Google Shape;112;p21"/>
          <p:cNvSpPr txBox="1"/>
          <p:nvPr/>
        </p:nvSpPr>
        <p:spPr>
          <a:xfrm>
            <a:off x="7832375" y="4459575"/>
            <a:ext cx="123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Erick</a:t>
            </a:r>
            <a:endParaRPr>
              <a:solidFill>
                <a:srgbClr val="FF0000"/>
              </a:solidFill>
            </a:endParaRPr>
          </a:p>
          <a:p>
            <a:pPr indent="0" lvl="0" marL="0" rtl="0" algn="l">
              <a:spcBef>
                <a:spcPts val="0"/>
              </a:spcBef>
              <a:spcAft>
                <a:spcPts val="0"/>
              </a:spcAft>
              <a:buNone/>
            </a:pPr>
            <a:r>
              <a:rPr lang="en">
                <a:solidFill>
                  <a:srgbClr val="BF9000"/>
                </a:solidFill>
              </a:rPr>
              <a:t>Other users</a:t>
            </a:r>
            <a:endParaRPr>
              <a:solidFill>
                <a:srgbClr val="BF9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